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983" autoAdjust="0"/>
    <p:restoredTop sz="94660"/>
  </p:normalViewPr>
  <p:slideViewPr>
    <p:cSldViewPr snapToGrid="0">
      <p:cViewPr varScale="1">
        <p:scale>
          <a:sx n="91" d="100"/>
          <a:sy n="91" d="100"/>
        </p:scale>
        <p:origin x="-34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pPr/>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pPr/>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pPr/>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pPr/>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pPr/>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pPr/>
              <a:t>4/29/2019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pPr/>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pPr/>
              <a:t>4/29/2019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pPr/>
              <a:t>4/29/2019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pPr/>
              <a:t>4/29/2019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pPr/>
              <a:t>4/29/2019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pPr/>
              <a:t>4/29/2019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versions/Traducci&#243;n-en-lenguaje-actual-TLA-Biblia/" TargetMode="External"/><Relationship Id="rId2" Type="http://schemas.openxmlformats.org/officeDocument/2006/relationships/hyperlink" Target="https://www.biblegateway.com/versions/Dios-Habla-Hoy-DHH-Biblia/" TargetMode="External"/><Relationship Id="rId1" Type="http://schemas.openxmlformats.org/officeDocument/2006/relationships/slideLayout" Target="../slideLayouts/slideLayout2.xml"/><Relationship Id="rId4" Type="http://schemas.openxmlformats.org/officeDocument/2006/relationships/hyperlink" Target="https://www.biblegateway.com/versions/Nova-Vers&#227;o-Internacional-NVI-PT-B&#237;bli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 </a:t>
            </a:r>
            <a:r>
              <a:rPr lang="en-US" dirty="0" err="1" smtClean="0"/>
              <a:t>siervo</a:t>
            </a:r>
            <a:r>
              <a:rPr lang="en-US" dirty="0" smtClean="0"/>
              <a:t> Perfecto</a:t>
            </a:r>
            <a:endParaRPr lang="en-US" dirty="0"/>
          </a:p>
        </p:txBody>
      </p:sp>
      <p:sp>
        <p:nvSpPr>
          <p:cNvPr id="3" name="Subtitle 2"/>
          <p:cNvSpPr>
            <a:spLocks noGrp="1"/>
          </p:cNvSpPr>
          <p:nvPr>
            <p:ph type="subTitle" idx="1"/>
          </p:nvPr>
        </p:nvSpPr>
        <p:spPr/>
        <p:txBody>
          <a:bodyPr/>
          <a:lstStyle/>
          <a:p>
            <a:r>
              <a:rPr lang="en-US" dirty="0" smtClean="0"/>
              <a:t>Alumna: Ana Raquel </a:t>
            </a:r>
            <a:r>
              <a:rPr lang="en-US" dirty="0" err="1" smtClean="0"/>
              <a:t>da</a:t>
            </a:r>
            <a:r>
              <a:rPr lang="en-US" dirty="0" smtClean="0"/>
              <a:t> Costa </a:t>
            </a:r>
            <a:r>
              <a:rPr lang="en-US" dirty="0" err="1" smtClean="0"/>
              <a:t>Faria</a:t>
            </a:r>
            <a:endParaRPr lang="en-US" dirty="0"/>
          </a:p>
        </p:txBody>
      </p:sp>
    </p:spTree>
    <p:extLst>
      <p:ext uri="{BB962C8B-B14F-4D97-AF65-F5344CB8AC3E}">
        <p14:creationId xmlns:p14="http://schemas.microsoft.com/office/powerpoint/2010/main" xmlns="" val="1194440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lstStyle/>
          <a:p>
            <a:r>
              <a:rPr lang="es-ES" baseline="30000" dirty="0" smtClean="0"/>
              <a:t>45 </a:t>
            </a:r>
            <a:r>
              <a:rPr lang="es-ES" dirty="0" smtClean="0"/>
              <a:t>Porque ni aun el Hijo del hombre vino para que le sirvan, sino para servir y dar su vida en rescate por una multitud</a:t>
            </a:r>
            <a:r>
              <a:rPr lang="es-ES" dirty="0" smtClean="0"/>
              <a:t>.</a:t>
            </a:r>
          </a:p>
          <a:p>
            <a:pPr>
              <a:buFont typeface="Wingdings" pitchFamily="2" charset="2"/>
              <a:buChar char="Ø"/>
            </a:pPr>
            <a:r>
              <a:rPr lang="es-ES" dirty="0" smtClean="0"/>
              <a:t>Pasando al versículo 45 de Marcos10  Jesús finalmente declara su misión en este mundo. Jesús, el único que sí merece ser servido, que es Rey sobre todos, que tiene autoridad sobre los cielos y la tierra, El Hijo de Dios decidió venir a este mundo, a dejar de ser un ser infinito y sin limitaciones a ser un humano, a ser hijo del hombre, vino a luchar contra el pecado y soportar este mundo arrogante, egoísta e imperfecto sólo para servirnos, para servirnos hasta el punto más crítico.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normAutofit lnSpcReduction="10000"/>
          </a:bodyPr>
          <a:lstStyle/>
          <a:p>
            <a:pPr>
              <a:buFont typeface="Wingdings" pitchFamily="2" charset="2"/>
              <a:buChar char="Ø"/>
            </a:pPr>
            <a:r>
              <a:rPr lang="es-ES" dirty="0" smtClean="0"/>
              <a:t>una de las definiciones de servir era “entregar”. Jesús fue y es el único que logró servir de una forma completa y perfecta ya que ÉL no solo nos amó, ayudó, curó, fue ejemplo de vida si no que fue mucho más allá de eso; nos Redimió, se entregó por completo para rescatarnos de la maldición del pecado, nos libró de nuestro castigo y llevó sobre ÉL todos nuestros pecados hasta llegar a la muerte .</a:t>
            </a:r>
          </a:p>
          <a:p>
            <a:pPr>
              <a:buFont typeface="Wingdings" pitchFamily="2" charset="2"/>
              <a:buChar char="Ø"/>
            </a:pPr>
            <a:r>
              <a:rPr lang="es-ES" dirty="0" smtClean="0"/>
              <a:t>Él nos sirvió al punto de que el único Hijo de Dios se hizo hombre y murió en nuestro lugar para que un Día nosotros llegáramos a ser Hijos de Dios, en otras palabras el único que no tenía pecado se hizo “pecado” en nuestro lugar y recibió la consecuencia que nosotros merecíamos por servicio y amor a nosotros. Pablo nos confirma esto en </a:t>
            </a:r>
            <a:r>
              <a:rPr lang="es-ES" dirty="0" smtClean="0">
                <a:solidFill>
                  <a:srgbClr val="C00000"/>
                </a:solidFill>
              </a:rPr>
              <a:t>Gálatas 3:13(Biblia confirma Biblia).</a:t>
            </a:r>
            <a:endParaRPr lang="es-ES"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lstStyle/>
          <a:p>
            <a:r>
              <a:rPr lang="es-ES" dirty="0" smtClean="0"/>
              <a:t>Jesús nos sirvió de una manera que nunca habíamos imaginado, llegó al punto máximo de servicio y amor por nosotros que se entregó y dió su propia vida. Nunca nadie había alcanzado tal punto de ser siervo y nadie nunca alcanzará esa magnitud de servicio como lo hizo Jesús. Jesús es el siervo perfecto.</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20929" y="334072"/>
            <a:ext cx="7729728" cy="1188720"/>
          </a:xfrm>
        </p:spPr>
        <p:txBody>
          <a:bodyPr/>
          <a:lstStyle/>
          <a:p>
            <a:r>
              <a:rPr lang="es-ES" dirty="0" smtClean="0"/>
              <a:t>Biblia confirma Biblia</a:t>
            </a:r>
            <a:br>
              <a:rPr lang="es-ES" dirty="0" smtClean="0"/>
            </a:br>
            <a:r>
              <a:rPr lang="es-ES" dirty="0" smtClean="0"/>
              <a:t>(interpretación)</a:t>
            </a:r>
            <a:endParaRPr lang="es-ES" dirty="0"/>
          </a:p>
        </p:txBody>
      </p:sp>
      <p:sp>
        <p:nvSpPr>
          <p:cNvPr id="4" name="3 Rectángulo redondeado"/>
          <p:cNvSpPr/>
          <p:nvPr/>
        </p:nvSpPr>
        <p:spPr>
          <a:xfrm>
            <a:off x="252248" y="1786759"/>
            <a:ext cx="2270234" cy="32161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smtClean="0"/>
              <a:t>Lucas 4:32 Dios Habla Hoy (DHH)</a:t>
            </a:r>
          </a:p>
          <a:p>
            <a:r>
              <a:rPr lang="es-ES" baseline="30000" dirty="0" smtClean="0"/>
              <a:t>32 </a:t>
            </a:r>
            <a:r>
              <a:rPr lang="es-ES" dirty="0" smtClean="0"/>
              <a:t>Y la gente se admiraba de cómo les enseñaba, porque hablaba con plena autoridad.</a:t>
            </a:r>
            <a:endParaRPr lang="es-ES" dirty="0"/>
          </a:p>
        </p:txBody>
      </p:sp>
      <p:sp>
        <p:nvSpPr>
          <p:cNvPr id="5" name="4 Rectángulo redondeado"/>
          <p:cNvSpPr/>
          <p:nvPr/>
        </p:nvSpPr>
        <p:spPr>
          <a:xfrm>
            <a:off x="2606565" y="1818291"/>
            <a:ext cx="2259725" cy="316361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s-ES" b="1" dirty="0" smtClean="0"/>
              <a:t>Lucas 20:2 Dios Habla Hoy (DHH)</a:t>
            </a:r>
          </a:p>
          <a:p>
            <a:r>
              <a:rPr lang="es-ES" baseline="30000" dirty="0" smtClean="0"/>
              <a:t>2 </a:t>
            </a:r>
            <a:r>
              <a:rPr lang="es-ES" dirty="0" smtClean="0"/>
              <a:t>y le dijeron:</a:t>
            </a:r>
          </a:p>
          <a:p>
            <a:r>
              <a:rPr lang="es-ES" dirty="0" smtClean="0"/>
              <a:t>—¿Con qué autoridad haces esto? ¿Quién te dio esta autoridad?</a:t>
            </a:r>
            <a:endParaRPr lang="es-ES" dirty="0"/>
          </a:p>
        </p:txBody>
      </p:sp>
      <p:sp>
        <p:nvSpPr>
          <p:cNvPr id="6" name="5 Rectángulo redondeado"/>
          <p:cNvSpPr/>
          <p:nvPr/>
        </p:nvSpPr>
        <p:spPr>
          <a:xfrm>
            <a:off x="4939863" y="1807780"/>
            <a:ext cx="2291256" cy="321616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s-ES" b="1" dirty="0" smtClean="0"/>
              <a:t>Mateo 5:5 Dios Habla Hoy (DHH)</a:t>
            </a:r>
          </a:p>
          <a:p>
            <a:r>
              <a:rPr lang="es-ES" baseline="30000" dirty="0" smtClean="0"/>
              <a:t>5 </a:t>
            </a:r>
            <a:r>
              <a:rPr lang="es-ES" dirty="0" smtClean="0"/>
              <a:t>»Dichosos los humildes,</a:t>
            </a:r>
            <a:br>
              <a:rPr lang="es-ES" dirty="0" smtClean="0"/>
            </a:br>
            <a:r>
              <a:rPr lang="es-ES" dirty="0" smtClean="0"/>
              <a:t>porque heredarán la tierra prometida.</a:t>
            </a:r>
            <a:endParaRPr lang="es-ES" dirty="0"/>
          </a:p>
        </p:txBody>
      </p:sp>
      <p:sp>
        <p:nvSpPr>
          <p:cNvPr id="7" name="6 Rectángulo redondeado"/>
          <p:cNvSpPr/>
          <p:nvPr/>
        </p:nvSpPr>
        <p:spPr>
          <a:xfrm>
            <a:off x="7325710" y="1807778"/>
            <a:ext cx="2217682" cy="318463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s-ES" sz="1600" b="1" dirty="0" smtClean="0"/>
              <a:t>Lucas 18:14 Dios Habla Hoy (DHH)</a:t>
            </a:r>
          </a:p>
          <a:p>
            <a:r>
              <a:rPr lang="es-ES" sz="1600" baseline="30000" dirty="0" smtClean="0"/>
              <a:t>14 </a:t>
            </a:r>
            <a:r>
              <a:rPr lang="es-ES" sz="1600" dirty="0" smtClean="0"/>
              <a:t>Les digo que este cobrador de impuestos volvió a su casa ya justo, pero el fariseo no. Porque el que a sí mismo se engrandece, será humillado; y el que se humilla, será engrandecido.»</a:t>
            </a:r>
            <a:endParaRPr lang="es-ES" sz="1600" dirty="0"/>
          </a:p>
        </p:txBody>
      </p:sp>
      <p:sp>
        <p:nvSpPr>
          <p:cNvPr id="8" name="7 Rectángulo redondeado"/>
          <p:cNvSpPr/>
          <p:nvPr/>
        </p:nvSpPr>
        <p:spPr>
          <a:xfrm>
            <a:off x="9669517" y="1786759"/>
            <a:ext cx="2186152" cy="318463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s-ES" sz="1600" b="1" dirty="0" smtClean="0"/>
              <a:t>Gálatas 3:13 Dios Habla Hoy (DHH)</a:t>
            </a:r>
          </a:p>
          <a:p>
            <a:r>
              <a:rPr lang="es-ES" sz="1600" baseline="30000" dirty="0" smtClean="0"/>
              <a:t>13 </a:t>
            </a:r>
            <a:r>
              <a:rPr lang="es-ES" sz="1600" dirty="0" smtClean="0"/>
              <a:t>Cristo nos rescató de la maldición de la ley haciéndose maldición por causa nuestra, porque la Escritura dice: «Maldito todo el que muere colgado de un madero.» </a:t>
            </a:r>
            <a:endParaRPr lang="es-E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Aplicación</a:t>
            </a:r>
            <a:endParaRPr lang="es-ES" dirty="0"/>
          </a:p>
        </p:txBody>
      </p:sp>
      <p:sp>
        <p:nvSpPr>
          <p:cNvPr id="3" name="2 Marcador de contenido"/>
          <p:cNvSpPr>
            <a:spLocks noGrp="1"/>
          </p:cNvSpPr>
          <p:nvPr>
            <p:ph idx="1"/>
          </p:nvPr>
        </p:nvSpPr>
        <p:spPr/>
        <p:txBody>
          <a:bodyPr/>
          <a:lstStyle/>
          <a:p>
            <a:r>
              <a:rPr lang="es-ES" dirty="0" smtClean="0"/>
              <a:t>¿Cómo nosotros que somos pertenecientes al reino de Dios podemos servir a los demás?</a:t>
            </a:r>
          </a:p>
          <a:p>
            <a:pPr>
              <a:buFont typeface="Wingdings" pitchFamily="2" charset="2"/>
              <a:buChar char="ü"/>
            </a:pPr>
            <a:r>
              <a:rPr lang="es-ES" dirty="0" smtClean="0"/>
              <a:t>Tenemos solamente que ver la vida de Jesús ya que ÉL fuel el siervo perfecto.   ¿Cómo Él trataba a las personas? Las trataba con amor, interés, compasión, cariño, cuidado, simpatía….¿Con quienes Jesús siempre estaba? ÉL siempre estaba con los marginado, rechazados, mujeres, niños, los no queridos por la sociedad.¿ Y qué cosas Jesús les daba? Les daba palabras de esperanza , les enseñaba acerca del Reino de su padre, les daba comida, agua, y les daba todo los que les hacían falta. La vida de Jesús fue una vida completa de servicio así que si lo imitamos estaremos sirviendo a los demás.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Aplicación</a:t>
            </a:r>
            <a:endParaRPr lang="es-ES" dirty="0"/>
          </a:p>
        </p:txBody>
      </p:sp>
      <p:sp>
        <p:nvSpPr>
          <p:cNvPr id="3" name="2 Marcador de contenido"/>
          <p:cNvSpPr>
            <a:spLocks noGrp="1"/>
          </p:cNvSpPr>
          <p:nvPr>
            <p:ph idx="1"/>
          </p:nvPr>
        </p:nvSpPr>
        <p:spPr>
          <a:xfrm>
            <a:off x="2217683" y="2396359"/>
            <a:ext cx="7743181" cy="4078013"/>
          </a:xfrm>
        </p:spPr>
        <p:txBody>
          <a:bodyPr>
            <a:normAutofit/>
          </a:bodyPr>
          <a:lstStyle/>
          <a:p>
            <a:pPr>
              <a:buFont typeface="Wingdings" pitchFamily="2" charset="2"/>
              <a:buChar char="ü"/>
            </a:pPr>
            <a:r>
              <a:rPr lang="es-ES" dirty="0" smtClean="0"/>
              <a:t>En este mundo arrogante y egoísta nosotros tenemos la misión(al ser pertenecientes del Reino de los cielos) de mostrarle al mudo que en nuestras vidas no somos nosotros lo principal, no la vivimos para servirnos si no para servir a Dios y a los demás, para amar porque así Cristo nos ordenó </a:t>
            </a:r>
            <a:r>
              <a:rPr lang="es-ES" dirty="0" smtClean="0">
                <a:solidFill>
                  <a:srgbClr val="C00000"/>
                </a:solidFill>
              </a:rPr>
              <a:t>en Juan 13:12-15(Biblia confirma Biblia).</a:t>
            </a:r>
          </a:p>
          <a:p>
            <a:pPr>
              <a:buFont typeface="Wingdings" pitchFamily="2" charset="2"/>
              <a:buChar char="ü"/>
            </a:pPr>
            <a:r>
              <a:rPr lang="es-ES" dirty="0" smtClean="0">
                <a:solidFill>
                  <a:schemeClr val="tx1"/>
                </a:solidFill>
              </a:rPr>
              <a:t>Además, hay una promesa en todo esto. Jesús acercó el reino para que nosotros lo viviéramos y aprovecháramos de las bendiciones que ÉL nos da. Al vivir en su reino disfrutamos de las bendiciones de dios y podemos sentir más cercano aún su amor por nosotros, ÉL nos dice que bienaventurados los que creen en ÉL y que viven los valores de su reino ya que cuando sea el tiempo ÉL nos recompensará con un gran galardón en el cielo </a:t>
            </a:r>
            <a:r>
              <a:rPr lang="es-ES" dirty="0" smtClean="0">
                <a:solidFill>
                  <a:srgbClr val="C00000"/>
                </a:solidFill>
              </a:rPr>
              <a:t>Mateo 5:11-12(Biblia confirma Biblia).</a:t>
            </a:r>
          </a:p>
          <a:p>
            <a:pPr>
              <a:buFont typeface="Wingdings" pitchFamily="2" charset="2"/>
              <a:buChar char="ü"/>
            </a:pPr>
            <a:r>
              <a:rPr lang="es-ES" dirty="0" smtClean="0">
                <a:solidFill>
                  <a:schemeClr val="tx1">
                    <a:lumMod val="95000"/>
                    <a:lumOff val="5000"/>
                  </a:schemeClr>
                </a:solidFill>
              </a:rPr>
              <a:t>¿Estamos viviendo su reino y lo aprovechamos? </a:t>
            </a:r>
            <a:endParaRPr lang="es-E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57564" y="376112"/>
            <a:ext cx="7729728" cy="1188720"/>
          </a:xfrm>
        </p:spPr>
        <p:txBody>
          <a:bodyPr/>
          <a:lstStyle/>
          <a:p>
            <a:r>
              <a:rPr lang="es-ES" dirty="0" smtClean="0"/>
              <a:t>Biblia confirma biblia</a:t>
            </a:r>
            <a:br>
              <a:rPr lang="es-ES" dirty="0" smtClean="0"/>
            </a:br>
            <a:r>
              <a:rPr lang="es-ES" dirty="0" smtClean="0"/>
              <a:t>(aplicación)</a:t>
            </a:r>
            <a:endParaRPr lang="es-ES" dirty="0"/>
          </a:p>
        </p:txBody>
      </p:sp>
      <p:sp>
        <p:nvSpPr>
          <p:cNvPr id="4" name="3 Rectángulo redondeado"/>
          <p:cNvSpPr/>
          <p:nvPr/>
        </p:nvSpPr>
        <p:spPr>
          <a:xfrm>
            <a:off x="2301765" y="2070539"/>
            <a:ext cx="3247696" cy="426194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s-ES" sz="1600" b="1" dirty="0" smtClean="0"/>
              <a:t>Juan 13:12-15 Dios Habla Hoy (DHH)</a:t>
            </a:r>
          </a:p>
          <a:p>
            <a:r>
              <a:rPr lang="es-ES" sz="1600" baseline="30000" dirty="0" smtClean="0"/>
              <a:t>12 </a:t>
            </a:r>
            <a:r>
              <a:rPr lang="es-ES" sz="1600" dirty="0" smtClean="0"/>
              <a:t>Después de lavarles los pies, Jesús volvió a ponerse la capa, se sentó otra vez a la mesa y les dijo:</a:t>
            </a:r>
          </a:p>
          <a:p>
            <a:r>
              <a:rPr lang="es-ES" sz="1600" dirty="0" smtClean="0"/>
              <a:t>—¿Entienden ustedes lo que les he hecho? </a:t>
            </a:r>
            <a:r>
              <a:rPr lang="es-ES" sz="1600" baseline="30000" dirty="0" smtClean="0"/>
              <a:t>13 </a:t>
            </a:r>
            <a:r>
              <a:rPr lang="es-ES" sz="1600" dirty="0" smtClean="0"/>
              <a:t>Ustedes me llaman Maestro y Señor, y tienen razón, porque lo soy. </a:t>
            </a:r>
            <a:r>
              <a:rPr lang="es-ES" sz="1600" baseline="30000" dirty="0" smtClean="0"/>
              <a:t>14 </a:t>
            </a:r>
            <a:r>
              <a:rPr lang="es-ES" sz="1600" dirty="0" smtClean="0"/>
              <a:t>Pues si yo, el Maestro y Señor, les he lavado a ustedes los pies, también ustedes deben lavarse los pies unos a otros. </a:t>
            </a:r>
            <a:r>
              <a:rPr lang="es-ES" sz="1600" baseline="30000" dirty="0" smtClean="0"/>
              <a:t>15 </a:t>
            </a:r>
            <a:r>
              <a:rPr lang="es-ES" sz="1600" dirty="0" smtClean="0"/>
              <a:t>Yo les he dado un ejemplo, para que ustedes hagan lo mismo que yo les he hecho. </a:t>
            </a:r>
            <a:endParaRPr lang="es-ES" sz="1600" dirty="0"/>
          </a:p>
        </p:txBody>
      </p:sp>
      <p:sp>
        <p:nvSpPr>
          <p:cNvPr id="5" name="4 Rectángulo redondeado"/>
          <p:cNvSpPr/>
          <p:nvPr/>
        </p:nvSpPr>
        <p:spPr>
          <a:xfrm>
            <a:off x="6442841" y="2081048"/>
            <a:ext cx="3142593" cy="42566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smtClean="0"/>
              <a:t>Mateo 5:11-12 Dios Habla Hoy (DHH)</a:t>
            </a:r>
          </a:p>
          <a:p>
            <a:r>
              <a:rPr lang="es-ES" baseline="30000" dirty="0" smtClean="0"/>
              <a:t>11 </a:t>
            </a:r>
            <a:r>
              <a:rPr lang="es-ES" dirty="0" smtClean="0"/>
              <a:t>»Dichosos ustedes, cuando la gente los insulte y los maltrate, y cuando por causa mía los ataquen con toda clase de mentiras. </a:t>
            </a:r>
            <a:r>
              <a:rPr lang="es-ES" baseline="30000" dirty="0" smtClean="0"/>
              <a:t>12 </a:t>
            </a:r>
            <a:r>
              <a:rPr lang="es-ES" dirty="0" smtClean="0"/>
              <a:t>Alégrense, estén contentos, porque van a recibir un gran premio en el cielo; pues así también persiguieron a los profetas que vivieron antes que ustedes.</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68074" y="418154"/>
            <a:ext cx="7729728" cy="1188720"/>
          </a:xfrm>
        </p:spPr>
        <p:txBody>
          <a:bodyPr/>
          <a:lstStyle/>
          <a:p>
            <a:r>
              <a:rPr lang="es-ES" dirty="0" smtClean="0"/>
              <a:t>Marcos 10:42-45</a:t>
            </a:r>
            <a:endParaRPr lang="es-ES" dirty="0"/>
          </a:p>
        </p:txBody>
      </p:sp>
      <p:sp>
        <p:nvSpPr>
          <p:cNvPr id="4" name="3 Rectángulo redondeado"/>
          <p:cNvSpPr/>
          <p:nvPr/>
        </p:nvSpPr>
        <p:spPr>
          <a:xfrm>
            <a:off x="914399" y="1807777"/>
            <a:ext cx="2995449" cy="448791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s-ES" sz="1400" baseline="30000" dirty="0" smtClean="0"/>
              <a:t>42 </a:t>
            </a:r>
            <a:r>
              <a:rPr lang="es-ES" sz="1400" dirty="0" smtClean="0"/>
              <a:t>Pero Jesús los llamó, y les dijo:</a:t>
            </a:r>
          </a:p>
          <a:p>
            <a:r>
              <a:rPr lang="es-ES" sz="1400" dirty="0" smtClean="0"/>
              <a:t>—Como ustedes saben, entre los paganos hay jefes que se creen con derecho a gobernar con tiranía a sus súbditos, y los grandes hacen sentir su autoridad sobre ellos. </a:t>
            </a:r>
            <a:r>
              <a:rPr lang="es-ES" sz="1400" baseline="30000" dirty="0" smtClean="0"/>
              <a:t>43 </a:t>
            </a:r>
            <a:r>
              <a:rPr lang="es-ES" sz="1400" dirty="0" smtClean="0"/>
              <a:t>Pero entre ustedes no debe ser así. Al contrario, el que quiera ser grande entre ustedes, deberá servir a los demás, </a:t>
            </a:r>
            <a:r>
              <a:rPr lang="es-ES" sz="1400" baseline="30000" dirty="0" smtClean="0"/>
              <a:t>44 </a:t>
            </a:r>
            <a:r>
              <a:rPr lang="es-ES" sz="1400" dirty="0" smtClean="0"/>
              <a:t>y el que entre ustedes quiera ser el primero, deberá ser el esclavo de los demás. </a:t>
            </a:r>
            <a:r>
              <a:rPr lang="es-ES" sz="1400" baseline="30000" dirty="0" smtClean="0"/>
              <a:t>45 </a:t>
            </a:r>
            <a:r>
              <a:rPr lang="es-ES" sz="1400" dirty="0" smtClean="0"/>
              <a:t>Porque ni aun el Hijo del hombre vino para que le sirvan, sino para servir y dar su vida en rescate por una multitud.</a:t>
            </a:r>
          </a:p>
          <a:p>
            <a:r>
              <a:rPr lang="es-ES" sz="1400" b="1" dirty="0" smtClean="0">
                <a:hlinkClick r:id="rId2"/>
              </a:rPr>
              <a:t>Dios Habla Hoy</a:t>
            </a:r>
            <a:r>
              <a:rPr lang="es-ES" sz="1400" b="1" dirty="0" smtClean="0"/>
              <a:t> (DHH)</a:t>
            </a:r>
            <a:endParaRPr lang="es-ES" sz="1400" dirty="0"/>
          </a:p>
        </p:txBody>
      </p:sp>
      <p:sp>
        <p:nvSpPr>
          <p:cNvPr id="5" name="4 Rectángulo redondeado"/>
          <p:cNvSpPr/>
          <p:nvPr/>
        </p:nvSpPr>
        <p:spPr>
          <a:xfrm>
            <a:off x="4151586" y="1807780"/>
            <a:ext cx="3026979" cy="4456386"/>
          </a:xfrm>
          <a:prstGeom prst="roundRect">
            <a:avLst>
              <a:gd name="adj" fmla="val 20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s-ES" sz="1400" dirty="0" smtClean="0"/>
              <a:t>Entonces Jesús los llamó a todos y les dijo:</a:t>
            </a:r>
          </a:p>
          <a:p>
            <a:r>
              <a:rPr lang="es-ES" sz="1400" dirty="0" smtClean="0"/>
              <a:t>—Ustedes saben que los que se sienten jefes y grandes señores se portan como los amos del mundo e imponen su autoridad sobre todos. </a:t>
            </a:r>
            <a:r>
              <a:rPr lang="es-ES" sz="1400" baseline="30000" dirty="0" smtClean="0"/>
              <a:t>43 </a:t>
            </a:r>
            <a:r>
              <a:rPr lang="es-ES" sz="1400" dirty="0" smtClean="0"/>
              <a:t>Pero entre ustedes no debe ser así. Al contrario, si alguien quiere ser importante, tendrá que servir a los demás. </a:t>
            </a:r>
            <a:r>
              <a:rPr lang="es-ES" sz="1400" baseline="30000" dirty="0" smtClean="0"/>
              <a:t>44 </a:t>
            </a:r>
            <a:r>
              <a:rPr lang="es-ES" sz="1400" dirty="0" smtClean="0"/>
              <a:t>Si alguno quiere ser el primero, deberá ser el esclavo de todos. </a:t>
            </a:r>
            <a:r>
              <a:rPr lang="es-ES" sz="1400" baseline="30000" dirty="0" smtClean="0"/>
              <a:t>45 </a:t>
            </a:r>
            <a:r>
              <a:rPr lang="es-ES" sz="1400" dirty="0" smtClean="0"/>
              <a:t>Yo, el Hijo del hombre, soy así. No vine a este mundo para que me sirvan, sino para servir a los demás. Vine para liberar a la gente que es esclava del pecado, y para lograrlo pagaré con mi vida.</a:t>
            </a:r>
          </a:p>
          <a:p>
            <a:r>
              <a:rPr lang="es-ES" sz="1400" b="1" dirty="0" smtClean="0">
                <a:solidFill>
                  <a:srgbClr val="00B050"/>
                </a:solidFill>
                <a:hlinkClick r:id="rId3"/>
              </a:rPr>
              <a:t>Traducción </a:t>
            </a:r>
            <a:r>
              <a:rPr lang="es-ES" sz="1400" b="1" dirty="0" smtClean="0">
                <a:solidFill>
                  <a:srgbClr val="00B050"/>
                </a:solidFill>
                <a:hlinkClick r:id="rId3"/>
              </a:rPr>
              <a:t>en lenguaje actual</a:t>
            </a:r>
            <a:r>
              <a:rPr lang="es-ES" sz="1400" b="1" dirty="0" smtClean="0">
                <a:solidFill>
                  <a:srgbClr val="00B050"/>
                </a:solidFill>
              </a:rPr>
              <a:t> </a:t>
            </a:r>
            <a:r>
              <a:rPr lang="es-ES" sz="1400" b="1" dirty="0" smtClean="0"/>
              <a:t>(TLA)</a:t>
            </a:r>
            <a:endParaRPr lang="es-ES" sz="1400" dirty="0"/>
          </a:p>
        </p:txBody>
      </p:sp>
      <p:sp>
        <p:nvSpPr>
          <p:cNvPr id="6" name="5 Rectángulo redondeado"/>
          <p:cNvSpPr/>
          <p:nvPr/>
        </p:nvSpPr>
        <p:spPr>
          <a:xfrm>
            <a:off x="7430813" y="1839310"/>
            <a:ext cx="3090041" cy="4624553"/>
          </a:xfrm>
          <a:prstGeom prst="roundRect">
            <a:avLst>
              <a:gd name="adj" fmla="val 20667"/>
            </a:avLst>
          </a:prstGeom>
        </p:spPr>
        <p:style>
          <a:lnRef idx="1">
            <a:schemeClr val="accent6"/>
          </a:lnRef>
          <a:fillRef idx="3">
            <a:schemeClr val="accent6"/>
          </a:fillRef>
          <a:effectRef idx="2">
            <a:schemeClr val="accent6"/>
          </a:effectRef>
          <a:fontRef idx="minor">
            <a:schemeClr val="lt1"/>
          </a:fontRef>
        </p:style>
        <p:txBody>
          <a:bodyPr rtlCol="0" anchor="ctr"/>
          <a:lstStyle/>
          <a:p>
            <a:r>
              <a:rPr lang="pt-BR" sz="1600" baseline="30000" dirty="0" smtClean="0"/>
              <a:t>42 </a:t>
            </a:r>
            <a:r>
              <a:rPr lang="pt-BR" sz="1600" dirty="0" smtClean="0"/>
              <a:t>Jesus os chamou e disse: “Vocês sabem que aqueles que são considerados governantes das nações as dominam, e as pessoas importantes exercem poder sobre elas. </a:t>
            </a:r>
            <a:r>
              <a:rPr lang="pt-BR" sz="1600" baseline="30000" dirty="0" smtClean="0"/>
              <a:t>43 </a:t>
            </a:r>
            <a:r>
              <a:rPr lang="pt-BR" sz="1600" dirty="0" smtClean="0"/>
              <a:t>Não será assim entre vocês. Ao contrário, quem quiser tornar-se importante entre vocês deverá ser servo; </a:t>
            </a:r>
            <a:r>
              <a:rPr lang="pt-BR" sz="1600" baseline="30000" dirty="0" smtClean="0"/>
              <a:t>44 </a:t>
            </a:r>
            <a:r>
              <a:rPr lang="pt-BR" sz="1600" dirty="0" smtClean="0"/>
              <a:t>e quem quiser ser o primeiro deverá ser escravo de todos. </a:t>
            </a:r>
            <a:r>
              <a:rPr lang="pt-BR" sz="1600" baseline="30000" dirty="0" smtClean="0"/>
              <a:t>45 </a:t>
            </a:r>
            <a:r>
              <a:rPr lang="pt-BR" sz="1600" dirty="0" smtClean="0"/>
              <a:t>Pois nem mesmo o Filho do homem veio para ser servido, mas para servir e dar a sua vida em resgate por muitos”.</a:t>
            </a:r>
          </a:p>
          <a:p>
            <a:r>
              <a:rPr lang="pt-BR" sz="1600" b="1" dirty="0" smtClean="0">
                <a:hlinkClick r:id="rId4"/>
              </a:rPr>
              <a:t>Nova Versão Internacional</a:t>
            </a:r>
            <a:r>
              <a:rPr lang="pt-BR" sz="1600" b="1" dirty="0" smtClean="0"/>
              <a:t> (NVI-PT)</a:t>
            </a:r>
            <a:endParaRPr lang="pt-B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Observación</a:t>
            </a:r>
            <a:endParaRPr lang="es-ES" dirty="0"/>
          </a:p>
        </p:txBody>
      </p:sp>
      <p:sp>
        <p:nvSpPr>
          <p:cNvPr id="3" name="2 Marcador de contenido"/>
          <p:cNvSpPr>
            <a:spLocks noGrp="1"/>
          </p:cNvSpPr>
          <p:nvPr>
            <p:ph idx="1"/>
          </p:nvPr>
        </p:nvSpPr>
        <p:spPr/>
        <p:txBody>
          <a:bodyPr/>
          <a:lstStyle/>
          <a:p>
            <a:r>
              <a:rPr lang="es-ES" dirty="0" smtClean="0"/>
              <a:t>Datos del Libro:</a:t>
            </a:r>
          </a:p>
          <a:p>
            <a:pPr>
              <a:buNone/>
            </a:pPr>
            <a:r>
              <a:rPr lang="es-ES" dirty="0" smtClean="0"/>
              <a:t>Nombre:  Marcos</a:t>
            </a:r>
          </a:p>
          <a:p>
            <a:pPr>
              <a:buNone/>
            </a:pPr>
            <a:r>
              <a:rPr lang="es-ES" dirty="0" smtClean="0"/>
              <a:t>Fecha de Escrito :  El primero a ser escrito</a:t>
            </a:r>
          </a:p>
          <a:p>
            <a:pPr>
              <a:buNone/>
            </a:pPr>
            <a:r>
              <a:rPr lang="es-ES" dirty="0" smtClean="0"/>
              <a:t>Público original:  Gentíos, Romanos</a:t>
            </a:r>
          </a:p>
          <a:p>
            <a:pPr>
              <a:buNone/>
            </a:pPr>
            <a:r>
              <a:rPr lang="es-ES" dirty="0" smtClean="0"/>
              <a:t>Jesús es presentado como:  Siervo, El hijo de Dios Crucificado. </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Observación</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Contexto: ( Análisis de textos anteriores y Posteriores)</a:t>
            </a:r>
          </a:p>
          <a:p>
            <a:r>
              <a:rPr lang="es-ES" dirty="0" smtClean="0"/>
              <a:t>Textos anteriores:  </a:t>
            </a:r>
          </a:p>
          <a:p>
            <a:pPr>
              <a:buFont typeface="Wingdings" pitchFamily="2" charset="2"/>
              <a:buChar char="Ø"/>
            </a:pPr>
            <a:r>
              <a:rPr lang="es-ES" dirty="0" smtClean="0"/>
              <a:t> Jesús bendice a los niños </a:t>
            </a:r>
            <a:r>
              <a:rPr lang="es-ES" sz="1600" dirty="0" smtClean="0">
                <a:solidFill>
                  <a:srgbClr val="C00000"/>
                </a:solidFill>
              </a:rPr>
              <a:t>(Marcos10:13-16)</a:t>
            </a:r>
            <a:r>
              <a:rPr lang="es-ES" dirty="0" smtClean="0">
                <a:solidFill>
                  <a:srgbClr val="C00000"/>
                </a:solidFill>
              </a:rPr>
              <a:t>: </a:t>
            </a:r>
            <a:r>
              <a:rPr lang="es-ES" dirty="0" smtClean="0">
                <a:solidFill>
                  <a:schemeClr val="tx1"/>
                </a:solidFill>
              </a:rPr>
              <a:t>Jesús ahí enseña acerca de su Reino Eterno diciendo que nadie entrará en el si no son como niños.</a:t>
            </a:r>
          </a:p>
          <a:p>
            <a:pPr>
              <a:buFont typeface="Wingdings" pitchFamily="2" charset="2"/>
              <a:buChar char="Ø"/>
            </a:pPr>
            <a:r>
              <a:rPr lang="es-ES" dirty="0" smtClean="0"/>
              <a:t>Un hombre rico habla con Jesús</a:t>
            </a:r>
            <a:r>
              <a:rPr lang="es-ES" sz="1600" dirty="0" smtClean="0">
                <a:solidFill>
                  <a:srgbClr val="C00000"/>
                </a:solidFill>
              </a:rPr>
              <a:t>(Marcos10:17-31</a:t>
            </a:r>
            <a:r>
              <a:rPr lang="es-ES" sz="1600" dirty="0" smtClean="0">
                <a:solidFill>
                  <a:schemeClr val="tx1"/>
                </a:solidFill>
              </a:rPr>
              <a:t>):  </a:t>
            </a:r>
            <a:r>
              <a:rPr lang="es-ES" dirty="0" smtClean="0">
                <a:solidFill>
                  <a:schemeClr val="tx1"/>
                </a:solidFill>
              </a:rPr>
              <a:t>Luego con el hombre rico Jesús nos enseña otro valor de su reino dejando claro que las cosas materiales no tienen valor allá(versículo 21).</a:t>
            </a:r>
          </a:p>
          <a:p>
            <a:pPr>
              <a:buFont typeface="Wingdings" pitchFamily="2" charset="2"/>
              <a:buChar char="Ø"/>
            </a:pPr>
            <a:r>
              <a:rPr lang="es-ES" sz="1600" dirty="0" smtClean="0">
                <a:solidFill>
                  <a:schemeClr val="tx1"/>
                </a:solidFill>
              </a:rPr>
              <a:t> </a:t>
            </a:r>
            <a:r>
              <a:rPr lang="es-ES" dirty="0" smtClean="0">
                <a:solidFill>
                  <a:schemeClr val="tx1"/>
                </a:solidFill>
              </a:rPr>
              <a:t>Jesús anuncia por tercera vez su muerte</a:t>
            </a:r>
            <a:r>
              <a:rPr lang="es-ES" dirty="0" smtClean="0">
                <a:solidFill>
                  <a:srgbClr val="C00000"/>
                </a:solidFill>
              </a:rPr>
              <a:t>(Marcos10:32-34):  </a:t>
            </a:r>
            <a:r>
              <a:rPr lang="es-ES" sz="1900" dirty="0" smtClean="0">
                <a:solidFill>
                  <a:schemeClr val="tx1"/>
                </a:solidFill>
              </a:rPr>
              <a:t>Jesús llama a sus discípulos y les anuncia todo el proceso que Él Hijo del hombre iba a pasar pero que resucitaría.</a:t>
            </a:r>
            <a:endParaRPr lang="es-ES" sz="19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Observación</a:t>
            </a:r>
            <a:endParaRPr lang="es-ES" dirty="0"/>
          </a:p>
        </p:txBody>
      </p:sp>
      <p:sp>
        <p:nvSpPr>
          <p:cNvPr id="3" name="2 Marcador de contenido"/>
          <p:cNvSpPr>
            <a:spLocks noGrp="1"/>
          </p:cNvSpPr>
          <p:nvPr>
            <p:ph idx="1"/>
          </p:nvPr>
        </p:nvSpPr>
        <p:spPr/>
        <p:txBody>
          <a:bodyPr/>
          <a:lstStyle/>
          <a:p>
            <a:r>
              <a:rPr lang="es-ES" dirty="0" smtClean="0"/>
              <a:t>Textos posteriores:</a:t>
            </a:r>
          </a:p>
          <a:p>
            <a:pPr>
              <a:buFont typeface="Wingdings" pitchFamily="2" charset="2"/>
              <a:buChar char="Ø"/>
            </a:pPr>
            <a:r>
              <a:rPr lang="es-ES" dirty="0" smtClean="0"/>
              <a:t>Jesús sana a </a:t>
            </a:r>
            <a:r>
              <a:rPr lang="es-ES" dirty="0" err="1" smtClean="0"/>
              <a:t>Bartimeo</a:t>
            </a:r>
            <a:r>
              <a:rPr lang="es-ES" dirty="0" smtClean="0"/>
              <a:t> el ciego</a:t>
            </a:r>
            <a:r>
              <a:rPr lang="es-ES" sz="1600" dirty="0" smtClean="0">
                <a:solidFill>
                  <a:srgbClr val="C00000"/>
                </a:solidFill>
              </a:rPr>
              <a:t>(Marcos10:46-52)</a:t>
            </a:r>
            <a:r>
              <a:rPr lang="es-ES" dirty="0" smtClean="0"/>
              <a:t>: Después, Jesús sana al ciego </a:t>
            </a:r>
            <a:r>
              <a:rPr lang="es-ES" dirty="0" err="1" smtClean="0"/>
              <a:t>Bartimeo</a:t>
            </a:r>
            <a:r>
              <a:rPr lang="es-ES" dirty="0" smtClean="0"/>
              <a:t> quien declaró que Jesús era el Mesías esperado</a:t>
            </a:r>
            <a:r>
              <a:rPr lang="es-ES" sz="1600" dirty="0" smtClean="0">
                <a:solidFill>
                  <a:srgbClr val="C00000"/>
                </a:solidFill>
              </a:rPr>
              <a:t>( versículos 47y48)</a:t>
            </a:r>
            <a:r>
              <a:rPr lang="es-ES" sz="1600" dirty="0" smtClean="0"/>
              <a:t>.</a:t>
            </a:r>
            <a:endParaRPr lang="es-ES" dirty="0" smtClean="0"/>
          </a:p>
          <a:p>
            <a:pPr>
              <a:buFont typeface="Wingdings" pitchFamily="2" charset="2"/>
              <a:buChar char="Ø"/>
            </a:pPr>
            <a:r>
              <a:rPr lang="es-ES" dirty="0" smtClean="0"/>
              <a:t>Jesús entra en Jerusalén</a:t>
            </a:r>
            <a:r>
              <a:rPr lang="es-ES" sz="1600" dirty="0" smtClean="0">
                <a:solidFill>
                  <a:srgbClr val="C00000"/>
                </a:solidFill>
              </a:rPr>
              <a:t>(Marcos11:1-11): </a:t>
            </a:r>
            <a:r>
              <a:rPr lang="es-ES" dirty="0" smtClean="0"/>
              <a:t>Jesús entra como Rey en Jerusalén y las personas declaran que Jesús es el enviado de Dios y que ÉL vino a TRAER SU REINO ETERNO</a:t>
            </a:r>
            <a:r>
              <a:rPr lang="es-ES" sz="1600" dirty="0" smtClean="0">
                <a:solidFill>
                  <a:srgbClr val="C00000"/>
                </a:solidFill>
              </a:rPr>
              <a:t>(versículos9 y10)</a:t>
            </a:r>
            <a:r>
              <a:rPr lang="es-ES" sz="1600" dirty="0" smtClean="0"/>
              <a:t>.</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Observación</a:t>
            </a:r>
            <a:endParaRPr lang="es-ES" dirty="0"/>
          </a:p>
        </p:txBody>
      </p:sp>
      <p:sp>
        <p:nvSpPr>
          <p:cNvPr id="3" name="2 Marcador de contenido"/>
          <p:cNvSpPr>
            <a:spLocks noGrp="1"/>
          </p:cNvSpPr>
          <p:nvPr>
            <p:ph idx="1"/>
          </p:nvPr>
        </p:nvSpPr>
        <p:spPr/>
        <p:txBody>
          <a:bodyPr/>
          <a:lstStyle/>
          <a:p>
            <a:r>
              <a:rPr lang="es-ES" dirty="0" smtClean="0"/>
              <a:t>Palabras claves:</a:t>
            </a:r>
          </a:p>
          <a:p>
            <a:pPr>
              <a:buFont typeface="Wingdings" pitchFamily="2" charset="2"/>
              <a:buChar char="v"/>
            </a:pPr>
            <a:r>
              <a:rPr lang="es-ES" dirty="0" smtClean="0"/>
              <a:t>Servir:  Ayudar, ofrecer, entregar, dar.</a:t>
            </a:r>
          </a:p>
          <a:p>
            <a:pPr>
              <a:buFont typeface="Wingdings" pitchFamily="2" charset="2"/>
              <a:buChar char="v"/>
            </a:pPr>
            <a:r>
              <a:rPr lang="es-ES" dirty="0" smtClean="0"/>
              <a:t>Si no/ Pero: Hace referencia a lo contrarios, revés.</a:t>
            </a:r>
          </a:p>
          <a:p>
            <a:pPr>
              <a:buFont typeface="Wingdings" pitchFamily="2" charset="2"/>
              <a:buChar char="v"/>
            </a:pPr>
            <a:r>
              <a:rPr lang="es-ES" dirty="0" smtClean="0"/>
              <a:t>Ser:  Estar, existir, vivir, hallarse, esencia.</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lstStyle/>
          <a:p>
            <a:r>
              <a:rPr lang="es-ES" baseline="30000" dirty="0" smtClean="0"/>
              <a:t>42 </a:t>
            </a:r>
            <a:r>
              <a:rPr lang="es-ES" dirty="0" smtClean="0"/>
              <a:t>Pero Jesús los llamó, y les dijo:</a:t>
            </a:r>
          </a:p>
          <a:p>
            <a:pPr>
              <a:buNone/>
            </a:pPr>
            <a:r>
              <a:rPr lang="es-ES" dirty="0" smtClean="0"/>
              <a:t>—Como ustedes saben, entre los paganos hay jefes que se creen con derecho a gobernar con tiranía a sus súbditos, y los grandes hacen sentir su autoridad sobre ellos</a:t>
            </a:r>
            <a:r>
              <a:rPr lang="es-ES" dirty="0" smtClean="0"/>
              <a:t>.</a:t>
            </a:r>
          </a:p>
          <a:p>
            <a:pPr>
              <a:buFont typeface="Wingdings" pitchFamily="2" charset="2"/>
              <a:buChar char="Ø"/>
            </a:pPr>
            <a:r>
              <a:rPr lang="es-ES" dirty="0" smtClean="0"/>
              <a:t>En esta primera parte de nuestro pasaje podemos ver que Jesús nos habla de la autoridad en la tierra. Las personas en este mundo tratan imponer su autoridad sobre los demás, tratan de humillar a otros para que ellos sean engrandecidos, empequeñecen a los demás para que ellos se sientan grandes por sobre ellas. Es una autoridad pero forzada, que es necesario obligarla para que exista.</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lstStyle/>
          <a:p>
            <a:pPr>
              <a:buFont typeface="Wingdings" pitchFamily="2" charset="2"/>
              <a:buChar char="Ø"/>
            </a:pPr>
            <a:r>
              <a:rPr lang="es-ES" dirty="0" smtClean="0"/>
              <a:t>Si empezamos a analizar la vida de Jesús nos damos cuenta de algo: Jesús también tenía autoridad pero esta era natural, no era necesario imponerla o forzarla si no que era conquistada por las personas. Jesús por su naturaleza divina ya tenía naturalmente esta autoridad pero ÉL no humillaba a otros para que se notara su autoridad ni siquiera ÉL la reconocía si no que las personas de su alrededor la reconocían y la declaraban. Un ejemplo de esto está en </a:t>
            </a:r>
            <a:r>
              <a:rPr lang="es-ES" dirty="0" smtClean="0">
                <a:solidFill>
                  <a:srgbClr val="C00000"/>
                </a:solidFill>
              </a:rPr>
              <a:t>Lucas 4: 32(Biblia confirma Biblia).</a:t>
            </a:r>
            <a:r>
              <a:rPr lang="es-ES" dirty="0" smtClean="0">
                <a:solidFill>
                  <a:schemeClr val="tx1"/>
                </a:solidFill>
              </a:rPr>
              <a:t> Además de esto en </a:t>
            </a:r>
            <a:r>
              <a:rPr lang="es-ES" dirty="0" smtClean="0">
                <a:solidFill>
                  <a:srgbClr val="C00000"/>
                </a:solidFill>
              </a:rPr>
              <a:t>Lucas 20:2</a:t>
            </a:r>
            <a:r>
              <a:rPr lang="es-ES" dirty="0" smtClean="0">
                <a:solidFill>
                  <a:schemeClr val="tx1"/>
                </a:solidFill>
              </a:rPr>
              <a:t> podemos ver que los fariseos reconocen la autoridad de Jesús y hasta llegan a envidiarla cuando dicen: -“¿Quién te ha dado esta autoridad?”- se nota que se refieren a una autoridad distinta cuando dicen – “esta autoridad”-.</a:t>
            </a:r>
            <a:endParaRPr lang="es-ES"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Interpretación</a:t>
            </a:r>
            <a:endParaRPr lang="es-ES" dirty="0"/>
          </a:p>
        </p:txBody>
      </p:sp>
      <p:sp>
        <p:nvSpPr>
          <p:cNvPr id="3" name="2 Marcador de contenido"/>
          <p:cNvSpPr>
            <a:spLocks noGrp="1"/>
          </p:cNvSpPr>
          <p:nvPr>
            <p:ph idx="1"/>
          </p:nvPr>
        </p:nvSpPr>
        <p:spPr/>
        <p:txBody>
          <a:bodyPr/>
          <a:lstStyle/>
          <a:p>
            <a:r>
              <a:rPr lang="es-ES" baseline="30000" dirty="0" smtClean="0"/>
              <a:t>43 </a:t>
            </a:r>
            <a:r>
              <a:rPr lang="es-ES" dirty="0" smtClean="0"/>
              <a:t>Pero entre ustedes no debe ser así. Al contrario, el que quiera ser grande entre ustedes, deberá servir a los </a:t>
            </a:r>
            <a:r>
              <a:rPr lang="es-ES" dirty="0" smtClean="0"/>
              <a:t>demás</a:t>
            </a:r>
          </a:p>
          <a:p>
            <a:pPr>
              <a:buFont typeface="Wingdings" pitchFamily="2" charset="2"/>
              <a:buChar char="Ø"/>
            </a:pPr>
            <a:r>
              <a:rPr lang="es-ES" dirty="0" smtClean="0"/>
              <a:t>Devolviéndonos a Marcos 10:43 Jesús enseña algo muy importante acerca del Reino de los cielos; ÉL dice que si alguien quiere ser grande en su reino tendría que ser siervo aquí en la tierra, con estas pocas palabras Jesús rompe todos los valores de este mundo y los invierte .En otras palabras Jesús está diciendo que debemos humillarnos para que ÉL nos engrandezca en su Reino; Y esta no es la primera vez que lo dice también lo menciona en </a:t>
            </a:r>
            <a:r>
              <a:rPr lang="es-ES" dirty="0" smtClean="0">
                <a:solidFill>
                  <a:srgbClr val="C00000"/>
                </a:solidFill>
              </a:rPr>
              <a:t>Mateo 5:5(Biblia confirma Biblia)</a:t>
            </a:r>
            <a:r>
              <a:rPr lang="es-ES" dirty="0" smtClean="0">
                <a:solidFill>
                  <a:schemeClr val="tx1"/>
                </a:solidFill>
              </a:rPr>
              <a:t> y también en </a:t>
            </a:r>
            <a:r>
              <a:rPr lang="es-ES" dirty="0" smtClean="0">
                <a:solidFill>
                  <a:srgbClr val="C00000"/>
                </a:solidFill>
              </a:rPr>
              <a:t>Lucas18:14(Biblia confirma Biblia).</a:t>
            </a:r>
            <a:endParaRPr lang="es-ES"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TF00001246</Template>
  <TotalTime>176</TotalTime>
  <Words>1030</Words>
  <Application>Microsoft Office PowerPoint</Application>
  <PresentationFormat>Personalizado</PresentationFormat>
  <Paragraphs>74</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Parcel</vt:lpstr>
      <vt:lpstr>El siervo Perfecto</vt:lpstr>
      <vt:lpstr>Marcos 10:42-45</vt:lpstr>
      <vt:lpstr>Observación</vt:lpstr>
      <vt:lpstr>Observación</vt:lpstr>
      <vt:lpstr>Observación</vt:lpstr>
      <vt:lpstr>Observación</vt:lpstr>
      <vt:lpstr>Interpretación</vt:lpstr>
      <vt:lpstr>interpretación</vt:lpstr>
      <vt:lpstr>Interpretación</vt:lpstr>
      <vt:lpstr>interpretación</vt:lpstr>
      <vt:lpstr>interpretación</vt:lpstr>
      <vt:lpstr>interpretación</vt:lpstr>
      <vt:lpstr>Biblia confirma Biblia (interpretación)</vt:lpstr>
      <vt:lpstr>Aplicación</vt:lpstr>
      <vt:lpstr>Aplicación</vt:lpstr>
      <vt:lpstr>Biblia confirma biblia (aplicación)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Pc_001</dc:creator>
  <cp:lastModifiedBy>Pc_001</cp:lastModifiedBy>
  <cp:revision>21</cp:revision>
  <dcterms:created xsi:type="dcterms:W3CDTF">2015-12-01T21:32:24Z</dcterms:created>
  <dcterms:modified xsi:type="dcterms:W3CDTF">2019-04-29T18:39:24Z</dcterms:modified>
</cp:coreProperties>
</file>